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71" r:id="rId3"/>
    <p:sldId id="256" r:id="rId4"/>
    <p:sldId id="264" r:id="rId5"/>
    <p:sldId id="268" r:id="rId6"/>
    <p:sldId id="263" r:id="rId7"/>
    <p:sldId id="258" r:id="rId8"/>
    <p:sldId id="260" r:id="rId9"/>
    <p:sldId id="265" r:id="rId10"/>
    <p:sldId id="261" r:id="rId11"/>
    <p:sldId id="266" r:id="rId12"/>
    <p:sldId id="259" r:id="rId13"/>
    <p:sldId id="262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85" userDrawn="1">
          <p15:clr>
            <a:srgbClr val="A4A3A4"/>
          </p15:clr>
        </p15:guide>
        <p15:guide id="2" pos="39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4249"/>
    <a:srgbClr val="F8F8F8"/>
    <a:srgbClr val="FFFFFF"/>
    <a:srgbClr val="3F9F9E"/>
    <a:srgbClr val="DC9567"/>
    <a:srgbClr val="33334D"/>
    <a:srgbClr val="B700B7"/>
    <a:srgbClr val="ECA23C"/>
    <a:srgbClr val="7C3E00"/>
    <a:srgbClr val="11FF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74" y="252"/>
      </p:cViewPr>
      <p:guideLst>
        <p:guide orient="horz" pos="1185"/>
        <p:guide pos="39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oratti.s86@gmail.co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9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2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8.png"/><Relationship Id="rId7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11" Type="http://schemas.openxmlformats.org/officeDocument/2006/relationships/image" Target="../media/image35.png"/><Relationship Id="rId5" Type="http://schemas.openxmlformats.org/officeDocument/2006/relationships/image" Target="../media/image30.png"/><Relationship Id="rId10" Type="http://schemas.openxmlformats.org/officeDocument/2006/relationships/image" Target="../media/image34.png"/><Relationship Id="rId4" Type="http://schemas.openxmlformats.org/officeDocument/2006/relationships/image" Target="../media/image29.png"/><Relationship Id="rId9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831" y="2005270"/>
            <a:ext cx="3402852" cy="36312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87445" y="685802"/>
            <a:ext cx="7766936" cy="1646302"/>
          </a:xfrm>
        </p:spPr>
        <p:txBody>
          <a:bodyPr/>
          <a:lstStyle/>
          <a:p>
            <a:r>
              <a:rPr lang="it-IT" dirty="0" smtClean="0"/>
              <a:t>WAVE RACE PROJECT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87445" y="2332101"/>
            <a:ext cx="7766936" cy="1096899"/>
          </a:xfrm>
        </p:spPr>
        <p:txBody>
          <a:bodyPr/>
          <a:lstStyle/>
          <a:p>
            <a:r>
              <a:rPr lang="it-IT" dirty="0"/>
              <a:t>I</a:t>
            </a:r>
            <a:r>
              <a:rPr lang="it-IT" dirty="0" smtClean="0"/>
              <a:t>nteractive Graphics 2016</a:t>
            </a:r>
          </a:p>
          <a:p>
            <a:endParaRPr lang="it-IT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974446" y="2299477"/>
            <a:ext cx="65050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74446" y="4409876"/>
            <a:ext cx="31309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it-IT" sz="2000" i="1" dirty="0" smtClean="0">
                <a:solidFill>
                  <a:schemeClr val="bg2">
                    <a:lumMod val="50000"/>
                  </a:schemeClr>
                </a:solidFill>
              </a:rPr>
              <a:t>Coratti Stefano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it-IT" sz="2000" i="1" dirty="0" smtClean="0">
                <a:solidFill>
                  <a:schemeClr val="bg2">
                    <a:lumMod val="50000"/>
                  </a:schemeClr>
                </a:solidFill>
              </a:rPr>
              <a:t>1624508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it-IT" sz="2000" i="1" dirty="0" smtClean="0">
                <a:solidFill>
                  <a:schemeClr val="bg2">
                    <a:lumMod val="50000"/>
                  </a:schemeClr>
                </a:solidFill>
                <a:hlinkClick r:id="rId3"/>
              </a:rPr>
              <a:t>coratti.s86@gmail.com</a:t>
            </a:r>
            <a:endParaRPr lang="it-IT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94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092" y="5164695"/>
            <a:ext cx="3219883" cy="162060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415" y="1156623"/>
            <a:ext cx="3192730" cy="157949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3833" y="-83935"/>
            <a:ext cx="2078173" cy="1714355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4" name="Oval 3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169405" y="6182846"/>
              <a:ext cx="546945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08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8" name="Title 1"/>
          <p:cNvSpPr txBox="1">
            <a:spLocks/>
          </p:cNvSpPr>
          <p:nvPr/>
        </p:nvSpPr>
        <p:spPr>
          <a:xfrm>
            <a:off x="1060017" y="-311339"/>
            <a:ext cx="4604822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Interaction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70049" y="611912"/>
            <a:ext cx="56893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It is possible to drive the scooter over the sea, </a:t>
            </a:r>
          </a:p>
          <a:p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	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using the keyboard as controller</a:t>
            </a:r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17381" y="587928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1646" y="1872932"/>
            <a:ext cx="2616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71762" y="2006105"/>
            <a:ext cx="38331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Pressing the key </a:t>
            </a:r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 the </a:t>
            </a:r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scooter </a:t>
            </a:r>
            <a:endParaRPr lang="en-US" sz="1600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is </a:t>
            </a:r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translated along the </a:t>
            </a:r>
            <a:r>
              <a:rPr lang="en-US" sz="16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Z</a:t>
            </a:r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 axis, </a:t>
            </a:r>
            <a:endParaRPr lang="en-US" sz="1600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  in according </a:t>
            </a:r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to its local coordinates</a:t>
            </a:r>
            <a:endParaRPr lang="it-IT" sz="1600" b="1" i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052" y="3632197"/>
            <a:ext cx="4319144" cy="1564102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682196" y="3810032"/>
            <a:ext cx="66239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Pressing the keys </a:t>
            </a:r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 or </a:t>
            </a:r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 the </a:t>
            </a:r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scooter is 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rotated </a:t>
            </a:r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along the </a:t>
            </a:r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Y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axis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,</a:t>
            </a:r>
          </a:p>
          <a:p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 and there is a little rotation along </a:t>
            </a:r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Z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 axis to simulate inclination,</a:t>
            </a:r>
          </a:p>
          <a:p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  in according </a:t>
            </a:r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to its local coordinates</a:t>
            </a:r>
            <a:endParaRPr lang="it-IT" sz="1600" b="1" i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782971" y="5780164"/>
            <a:ext cx="51908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Pressing the key </a:t>
            </a:r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 the </a:t>
            </a:r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scooter is 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boosted,</a:t>
            </a:r>
          </a:p>
          <a:p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in this case the scooter is rotated along the </a:t>
            </a:r>
            <a:r>
              <a:rPr lang="en-US" sz="1600" b="1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X</a:t>
            </a:r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 axis</a:t>
            </a:r>
          </a:p>
          <a:p>
            <a:r>
              <a:rPr lang="en-US" sz="1600" b="1" i="1" dirty="0" smtClean="0">
                <a:solidFill>
                  <a:schemeClr val="bg2">
                    <a:lumMod val="50000"/>
                  </a:schemeClr>
                </a:solidFill>
              </a:rPr>
              <a:t>  in according </a:t>
            </a:r>
            <a:r>
              <a:rPr lang="en-US" sz="1600" b="1" i="1" dirty="0">
                <a:solidFill>
                  <a:schemeClr val="bg2">
                    <a:lumMod val="50000"/>
                  </a:schemeClr>
                </a:solidFill>
              </a:rPr>
              <a:t>to its local coordinates</a:t>
            </a:r>
            <a:endParaRPr lang="it-IT" sz="1600" b="1" i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5481" y="1850002"/>
            <a:ext cx="1906000" cy="1488862"/>
          </a:xfrm>
          <a:prstGeom prst="rect">
            <a:avLst/>
          </a:prstGeom>
          <a:ln w="25400">
            <a:solidFill>
              <a:schemeClr val="bg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9" name="Rectangle 38"/>
          <p:cNvSpPr/>
          <p:nvPr/>
        </p:nvSpPr>
        <p:spPr>
          <a:xfrm>
            <a:off x="8228385" y="1265105"/>
            <a:ext cx="14141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dirty="0" err="1" smtClean="0">
                <a:solidFill>
                  <a:srgbClr val="334249"/>
                </a:solidFill>
              </a:rPr>
              <a:t>Pos_Driver</a:t>
            </a:r>
            <a:endParaRPr lang="it-IT" sz="2000" i="1" dirty="0">
              <a:solidFill>
                <a:srgbClr val="334249"/>
              </a:solidFill>
            </a:endParaRP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02926" y="4979534"/>
            <a:ext cx="4896352" cy="392984"/>
          </a:xfrm>
          <a:prstGeom prst="rect">
            <a:avLst/>
          </a:prstGeom>
          <a:ln w="63500">
            <a:solidFill>
              <a:srgbClr val="F8F8F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69799" y="3018849"/>
            <a:ext cx="5013176" cy="297392"/>
          </a:xfrm>
          <a:prstGeom prst="rect">
            <a:avLst/>
          </a:prstGeom>
          <a:ln w="63500">
            <a:solidFill>
              <a:srgbClr val="F8F8F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6" name="Freeform 45"/>
          <p:cNvSpPr/>
          <p:nvPr/>
        </p:nvSpPr>
        <p:spPr>
          <a:xfrm>
            <a:off x="8018002" y="1335014"/>
            <a:ext cx="1955992" cy="1267509"/>
          </a:xfrm>
          <a:custGeom>
            <a:avLst/>
            <a:gdLst>
              <a:gd name="connsiteX0" fmla="*/ 183463 w 1955992"/>
              <a:gd name="connsiteY0" fmla="*/ 142094 h 1267509"/>
              <a:gd name="connsiteX1" fmla="*/ 583 w 1955992"/>
              <a:gd name="connsiteY1" fmla="*/ 71755 h 1267509"/>
              <a:gd name="connsiteX2" fmla="*/ 155327 w 1955992"/>
              <a:gd name="connsiteY2" fmla="*/ 1028358 h 1267509"/>
              <a:gd name="connsiteX3" fmla="*/ 830576 w 1955992"/>
              <a:gd name="connsiteY3" fmla="*/ 634463 h 1267509"/>
              <a:gd name="connsiteX4" fmla="*/ 1955992 w 1955992"/>
              <a:gd name="connsiteY4" fmla="*/ 1267509 h 1267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5992" h="1267509">
                <a:moveTo>
                  <a:pt x="183463" y="142094"/>
                </a:moveTo>
                <a:cubicBezTo>
                  <a:pt x="94367" y="33069"/>
                  <a:pt x="5272" y="-75956"/>
                  <a:pt x="583" y="71755"/>
                </a:cubicBezTo>
                <a:cubicBezTo>
                  <a:pt x="-4106" y="219466"/>
                  <a:pt x="16995" y="934573"/>
                  <a:pt x="155327" y="1028358"/>
                </a:cubicBezTo>
                <a:cubicBezTo>
                  <a:pt x="293659" y="1122143"/>
                  <a:pt x="530465" y="594605"/>
                  <a:pt x="830576" y="634463"/>
                </a:cubicBezTo>
                <a:cubicBezTo>
                  <a:pt x="1130687" y="674321"/>
                  <a:pt x="1543339" y="970915"/>
                  <a:pt x="1955992" y="1267509"/>
                </a:cubicBezTo>
              </a:path>
            </a:pathLst>
          </a:custGeom>
          <a:noFill/>
          <a:ln w="25400">
            <a:solidFill>
              <a:srgbClr val="334249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7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546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4" name="Oval 3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169404" y="6182846"/>
              <a:ext cx="54694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09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399" y="2420938"/>
            <a:ext cx="4769264" cy="3520317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1198122" y="-285939"/>
            <a:ext cx="4604822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Mesh Collision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374854" y="637312"/>
            <a:ext cx="61590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When meshes are in contact with each other ,</a:t>
            </a:r>
          </a:p>
          <a:p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f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or each frame the engine check if meshes collide</a:t>
            </a:r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055486" y="613328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3387174" y="3618261"/>
            <a:ext cx="3191373" cy="1721632"/>
          </a:xfrm>
          <a:prstGeom prst="line">
            <a:avLst/>
          </a:prstGeom>
          <a:ln w="25400">
            <a:solidFill>
              <a:schemeClr val="tx2"/>
            </a:solidFill>
            <a:prstDash val="solid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6613032" y="1467343"/>
            <a:ext cx="235833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dirty="0">
                <a:solidFill>
                  <a:srgbClr val="334249"/>
                </a:solidFill>
              </a:rPr>
              <a:t>bounding </a:t>
            </a:r>
            <a:r>
              <a:rPr lang="en-US" sz="2000" i="1" dirty="0" smtClean="0">
                <a:solidFill>
                  <a:srgbClr val="334249"/>
                </a:solidFill>
              </a:rPr>
              <a:t>box</a:t>
            </a:r>
          </a:p>
          <a:p>
            <a:r>
              <a:rPr lang="en-US" sz="2000" i="1" dirty="0" smtClean="0">
                <a:solidFill>
                  <a:srgbClr val="334249"/>
                </a:solidFill>
              </a:rPr>
              <a:t>around </a:t>
            </a:r>
            <a:r>
              <a:rPr lang="en-US" sz="2000" i="1" dirty="0">
                <a:solidFill>
                  <a:srgbClr val="334249"/>
                </a:solidFill>
              </a:rPr>
              <a:t>the </a:t>
            </a:r>
            <a:r>
              <a:rPr lang="en-US" sz="2000" i="1" dirty="0" smtClean="0">
                <a:solidFill>
                  <a:srgbClr val="334249"/>
                </a:solidFill>
              </a:rPr>
              <a:t>objects</a:t>
            </a:r>
            <a:endParaRPr lang="it-IT" sz="2000" i="1" dirty="0">
              <a:solidFill>
                <a:srgbClr val="334249"/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6523960" y="2167418"/>
            <a:ext cx="2358338" cy="3729"/>
          </a:xfrm>
          <a:prstGeom prst="line">
            <a:avLst/>
          </a:prstGeom>
          <a:ln w="254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578547" y="3618261"/>
            <a:ext cx="2358338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6523960" y="2921130"/>
            <a:ext cx="223490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 smtClean="0">
                <a:solidFill>
                  <a:srgbClr val="334249"/>
                </a:solidFill>
              </a:rPr>
              <a:t> sphere meshes</a:t>
            </a:r>
          </a:p>
          <a:p>
            <a:r>
              <a:rPr lang="en-US" sz="2000" i="1" dirty="0" smtClean="0">
                <a:solidFill>
                  <a:srgbClr val="334249"/>
                </a:solidFill>
              </a:rPr>
              <a:t>	for the driver</a:t>
            </a:r>
            <a:endParaRPr lang="it-IT" sz="2000" i="1" dirty="0">
              <a:solidFill>
                <a:srgbClr val="334249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040450" y="2020828"/>
            <a:ext cx="21563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i="1" dirty="0" smtClean="0">
                <a:solidFill>
                  <a:srgbClr val="334249"/>
                </a:solidFill>
              </a:rPr>
              <a:t>approximation</a:t>
            </a:r>
            <a:endParaRPr lang="it-IT" sz="2000" i="1" dirty="0">
              <a:solidFill>
                <a:srgbClr val="334249"/>
              </a:solidFill>
            </a:endParaRP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982" y="4329013"/>
            <a:ext cx="5213290" cy="1486069"/>
          </a:xfrm>
          <a:prstGeom prst="rect">
            <a:avLst/>
          </a:prstGeom>
          <a:ln w="101600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7" name="Straight Connector 46"/>
          <p:cNvCxnSpPr/>
          <p:nvPr/>
        </p:nvCxnSpPr>
        <p:spPr>
          <a:xfrm flipV="1">
            <a:off x="4285882" y="2166530"/>
            <a:ext cx="2238078" cy="1125622"/>
          </a:xfrm>
          <a:prstGeom prst="line">
            <a:avLst/>
          </a:prstGeom>
          <a:ln w="25400" cmpd="sng">
            <a:solidFill>
              <a:schemeClr val="tx2"/>
            </a:solidFill>
            <a:prstDash val="solid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Rectangle 68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69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4" name="Oval 3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169404" y="6182846"/>
              <a:ext cx="54694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10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8" name="Title 1"/>
          <p:cNvSpPr txBox="1">
            <a:spLocks/>
          </p:cNvSpPr>
          <p:nvPr/>
        </p:nvSpPr>
        <p:spPr>
          <a:xfrm>
            <a:off x="819516" y="-520504"/>
            <a:ext cx="4932820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Idle Scooter Animations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0561" y="611912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76880" y="378763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4971" y="402747"/>
            <a:ext cx="103685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i="1" dirty="0" smtClean="0">
                <a:solidFill>
                  <a:schemeClr val="bg2">
                    <a:lumMod val="50000"/>
                  </a:schemeClr>
                </a:solidFill>
              </a:rPr>
              <a:t>This animation is used to simulate the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oscillatory </a:t>
            </a:r>
          </a:p>
          <a:p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	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behavior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of the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scooter on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the sea</a:t>
            </a:r>
            <a:endParaRPr lang="it-IT" sz="2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36" y="1367115"/>
            <a:ext cx="4705991" cy="3831299"/>
          </a:xfrm>
          <a:prstGeom prst="rect">
            <a:avLst/>
          </a:prstGeom>
          <a:ln w="63500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Rounded Rectangle 13"/>
          <p:cNvSpPr/>
          <p:nvPr/>
        </p:nvSpPr>
        <p:spPr>
          <a:xfrm>
            <a:off x="2623034" y="1470914"/>
            <a:ext cx="2310793" cy="46015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825" y="1908073"/>
            <a:ext cx="4633109" cy="4301658"/>
          </a:xfrm>
          <a:prstGeom prst="rect">
            <a:avLst/>
          </a:prstGeom>
          <a:ln w="63500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Rounded Rectangle 17"/>
          <p:cNvSpPr/>
          <p:nvPr/>
        </p:nvSpPr>
        <p:spPr>
          <a:xfrm>
            <a:off x="8029597" y="2034555"/>
            <a:ext cx="2415337" cy="504697"/>
          </a:xfrm>
          <a:prstGeom prst="roundRect">
            <a:avLst/>
          </a:prstGeom>
          <a:solidFill>
            <a:schemeClr val="accent1">
              <a:alpha val="0"/>
            </a:schemeClr>
          </a:solidFill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7443" y="3003487"/>
            <a:ext cx="2775947" cy="1765821"/>
          </a:xfrm>
          <a:prstGeom prst="rect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8099" y="4203566"/>
            <a:ext cx="2791138" cy="1743037"/>
          </a:xfrm>
          <a:prstGeom prst="rect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2436" y="2551716"/>
            <a:ext cx="3109303" cy="2113809"/>
          </a:xfrm>
          <a:prstGeom prst="rect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itle 1"/>
          <p:cNvSpPr txBox="1">
            <a:spLocks/>
          </p:cNvSpPr>
          <p:nvPr/>
        </p:nvSpPr>
        <p:spPr>
          <a:xfrm>
            <a:off x="5300383" y="455636"/>
            <a:ext cx="4932820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Acrobatic Animations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530257" y="6345002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5157747" y="1354903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210414" y="1378887"/>
            <a:ext cx="10368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i="1" dirty="0" smtClean="0">
                <a:solidFill>
                  <a:schemeClr val="bg2">
                    <a:lumMod val="50000"/>
                  </a:schemeClr>
                </a:solidFill>
              </a:rPr>
              <a:t>This animation is used to simulate an acrobatic behavior</a:t>
            </a:r>
            <a:endParaRPr lang="it-IT" sz="2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0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58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688" y="1474398"/>
            <a:ext cx="3934313" cy="2183407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Group 2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4" name="Oval 3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169403" y="6182846"/>
              <a:ext cx="54694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11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6" name="Title 1"/>
          <p:cNvSpPr txBox="1">
            <a:spLocks/>
          </p:cNvSpPr>
          <p:nvPr/>
        </p:nvSpPr>
        <p:spPr>
          <a:xfrm>
            <a:off x="346449" y="2985379"/>
            <a:ext cx="4604822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Bump Mapping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6481" y="3908630"/>
            <a:ext cx="91935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Is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a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technique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 for simulating bumps and wrinkles on the surface of an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object,</a:t>
            </a:r>
          </a:p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this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is achieved by perturbing the 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surface </a:t>
            </a:r>
            <a:r>
              <a:rPr lang="en-US" sz="2000" i="1" dirty="0" err="1" smtClean="0">
                <a:solidFill>
                  <a:schemeClr val="bg2">
                    <a:lumMod val="50000"/>
                  </a:schemeClr>
                </a:solidFill>
              </a:rPr>
              <a:t>normals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 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and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using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them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during lighting calculations.</a:t>
            </a:r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03813" y="3884646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 txBox="1">
            <a:spLocks/>
          </p:cNvSpPr>
          <p:nvPr/>
        </p:nvSpPr>
        <p:spPr>
          <a:xfrm>
            <a:off x="1009827" y="-449634"/>
            <a:ext cx="4604822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Height Mapping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19859" y="473617"/>
            <a:ext cx="84641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Allow to model a surface like terrain easily,</a:t>
            </a:r>
          </a:p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is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a 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raster image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 used to store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surface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 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height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 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data,</a:t>
            </a:r>
          </a:p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contains one 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channel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 interpreted as a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height from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the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floor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of a surface</a:t>
            </a:r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867191" y="449633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827" y="1753088"/>
            <a:ext cx="1482761" cy="148276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8214" y="1775591"/>
            <a:ext cx="1482761" cy="1482761"/>
          </a:xfrm>
          <a:prstGeom prst="rect">
            <a:avLst/>
          </a:prstGeom>
        </p:spPr>
      </p:pic>
      <p:sp>
        <p:nvSpPr>
          <p:cNvPr id="20" name="Plus 19"/>
          <p:cNvSpPr/>
          <p:nvPr/>
        </p:nvSpPr>
        <p:spPr>
          <a:xfrm>
            <a:off x="2703201" y="2092485"/>
            <a:ext cx="914400" cy="914400"/>
          </a:xfrm>
          <a:prstGeom prst="mathPlus">
            <a:avLst/>
          </a:prstGeom>
          <a:solidFill>
            <a:srgbClr val="334249"/>
          </a:solidFill>
          <a:ln>
            <a:solidFill>
              <a:srgbClr val="33424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Equal 20"/>
          <p:cNvSpPr/>
          <p:nvPr/>
        </p:nvSpPr>
        <p:spPr>
          <a:xfrm>
            <a:off x="5521588" y="2106094"/>
            <a:ext cx="914400" cy="91440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8214" y="5132574"/>
            <a:ext cx="1506744" cy="1506744"/>
          </a:xfrm>
          <a:prstGeom prst="rect">
            <a:avLst/>
          </a:prstGeom>
        </p:spPr>
      </p:pic>
      <p:sp>
        <p:nvSpPr>
          <p:cNvPr id="23" name="Plus 22"/>
          <p:cNvSpPr/>
          <p:nvPr/>
        </p:nvSpPr>
        <p:spPr>
          <a:xfrm>
            <a:off x="2703201" y="5428746"/>
            <a:ext cx="914400" cy="914400"/>
          </a:xfrm>
          <a:prstGeom prst="mathPlus">
            <a:avLst/>
          </a:prstGeom>
          <a:solidFill>
            <a:srgbClr val="334249"/>
          </a:solidFill>
          <a:ln>
            <a:solidFill>
              <a:srgbClr val="33424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9827" y="5132574"/>
            <a:ext cx="1476269" cy="1476269"/>
          </a:xfrm>
          <a:prstGeom prst="rect">
            <a:avLst/>
          </a:prstGeom>
        </p:spPr>
      </p:pic>
      <p:sp>
        <p:nvSpPr>
          <p:cNvPr id="25" name="Equal 24"/>
          <p:cNvSpPr/>
          <p:nvPr/>
        </p:nvSpPr>
        <p:spPr>
          <a:xfrm>
            <a:off x="5521588" y="5440719"/>
            <a:ext cx="914400" cy="91440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2688" y="4365911"/>
            <a:ext cx="3934314" cy="2354802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8092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370" y="3226764"/>
            <a:ext cx="3402852" cy="36312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592245" y="-592671"/>
            <a:ext cx="7766936" cy="1646302"/>
          </a:xfrm>
        </p:spPr>
        <p:txBody>
          <a:bodyPr/>
          <a:lstStyle/>
          <a:p>
            <a:r>
              <a:rPr lang="it-IT" dirty="0" smtClean="0"/>
              <a:t>GO TO SIMULATION</a:t>
            </a:r>
            <a:endParaRPr lang="it-IT" dirty="0"/>
          </a:p>
        </p:txBody>
      </p:sp>
      <p:pic>
        <p:nvPicPr>
          <p:cNvPr id="8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13" name="Oval 12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169403" y="6182846"/>
              <a:ext cx="54694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12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784" y="1881188"/>
            <a:ext cx="3043417" cy="1935962"/>
          </a:xfrm>
          <a:prstGeom prst="rect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0439" y="3081266"/>
            <a:ext cx="3060071" cy="1910983"/>
          </a:xfrm>
          <a:prstGeom prst="rect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1783" y="1083162"/>
            <a:ext cx="3221481" cy="1596052"/>
          </a:xfrm>
          <a:prstGeom prst="rect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03163" y="2295469"/>
            <a:ext cx="3168127" cy="1571594"/>
          </a:xfrm>
          <a:prstGeom prst="rect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3809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2479466" y="1164821"/>
            <a:ext cx="5331807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Thanks for the Attention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889913" y="2131614"/>
            <a:ext cx="20186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Any questions ?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2336831" y="2064088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5370" y="3226764"/>
            <a:ext cx="3402852" cy="363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3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1440788" y="-323850"/>
            <a:ext cx="5331807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WAVE RACE 64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98153" y="625533"/>
            <a:ext cx="4570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The original video game by NINTENDO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1298153" y="575417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ttp://image1.redbull.com/rbcom/010/2014-11-06/1331688768918_2/0010/1/1500/1000/2/throwback-thursday-wave-rac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046" y="1170669"/>
            <a:ext cx="3219571" cy="2146381"/>
          </a:xfrm>
          <a:prstGeom prst="rect">
            <a:avLst/>
          </a:prstGeom>
          <a:noFill/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upload.wikimedia.org/wikipedia/en/b/b2/N64_Wave_Race_64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6335" y="3912301"/>
            <a:ext cx="3711368" cy="2468122"/>
          </a:xfrm>
          <a:prstGeom prst="rect">
            <a:avLst/>
          </a:prstGeom>
          <a:noFill/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199.101.98.242/media/images/40367-Wave_Race_64_(USA)-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865" y="2478570"/>
            <a:ext cx="4299533" cy="2146381"/>
          </a:xfrm>
          <a:prstGeom prst="rect">
            <a:avLst/>
          </a:prstGeom>
          <a:noFill/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theshelternetwork.com/wp-content/uploads/2015/08/1280x720-MeS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7166" y="625533"/>
            <a:ext cx="4143958" cy="2330977"/>
          </a:xfrm>
          <a:prstGeom prst="rect">
            <a:avLst/>
          </a:prstGeom>
          <a:noFill/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674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25610" y="126609"/>
            <a:ext cx="6513340" cy="1206186"/>
          </a:xfrm>
          <a:solidFill>
            <a:schemeClr val="bg1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/>
          <a:lstStyle/>
          <a:p>
            <a:pPr algn="ctr"/>
            <a:r>
              <a:rPr lang="it-IT" sz="3600" dirty="0" smtClean="0">
                <a:solidFill>
                  <a:srgbClr val="0070C0"/>
                </a:solidFill>
                <a:latin typeface="OCR A Extended" panose="02010509020102010303" pitchFamily="50" charset="0"/>
              </a:rPr>
              <a:t>INTRODUCTION TO </a:t>
            </a:r>
            <a:r>
              <a:rPr lang="it-IT" sz="36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BabylonJS</a:t>
            </a:r>
            <a:endParaRPr lang="it-IT" sz="3600" dirty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4" name="Oval 3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169405" y="6182846"/>
              <a:ext cx="546945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01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8" name="Title 1"/>
          <p:cNvSpPr txBox="1">
            <a:spLocks/>
          </p:cNvSpPr>
          <p:nvPr/>
        </p:nvSpPr>
        <p:spPr>
          <a:xfrm>
            <a:off x="844516" y="2015355"/>
            <a:ext cx="1453332" cy="583429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it-IT" sz="2400" dirty="0" smtClean="0">
                <a:solidFill>
                  <a:schemeClr val="accent1">
                    <a:lumMod val="75000"/>
                  </a:schemeClr>
                </a:solidFill>
                <a:latin typeface="OCR A Extended" panose="02010509020102010303" pitchFamily="50" charset="0"/>
              </a:rPr>
              <a:t>Scene </a:t>
            </a:r>
            <a:endParaRPr lang="it-IT" sz="2400" dirty="0">
              <a:solidFill>
                <a:schemeClr val="accent1">
                  <a:lumMod val="75000"/>
                </a:schemeClr>
              </a:solidFill>
              <a:latin typeface="OCR A Extended" panose="02010509020102010303" pitchFamily="50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006555" y="2219517"/>
            <a:ext cx="4173258" cy="2964442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cameras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lights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basic elements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materials</a:t>
            </a:r>
            <a:endParaRPr lang="it-IT" sz="2000" dirty="0">
              <a:solidFill>
                <a:srgbClr val="00B050"/>
              </a:solidFill>
              <a:latin typeface="OCR A Extended" panose="02010509020102010303" pitchFamily="50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B050"/>
                </a:solidFill>
                <a:latin typeface="OCR A Extended" panose="02010509020102010303" pitchFamily="50" charset="0"/>
              </a:rPr>
              <a:t>g</a:t>
            </a:r>
            <a:r>
              <a:rPr lang="it-IT" sz="20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ravity &amp; collisions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B050"/>
                </a:solidFill>
                <a:latin typeface="OCR A Extended" panose="02010509020102010303" pitchFamily="50" charset="0"/>
              </a:rPr>
              <a:t>a</a:t>
            </a:r>
            <a:r>
              <a:rPr lang="it-IT" sz="20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nimations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00B050"/>
                </a:solidFill>
                <a:latin typeface="OCR A Extended" panose="02010509020102010303" pitchFamily="50" charset="0"/>
              </a:rPr>
              <a:t>e</a:t>
            </a:r>
            <a:r>
              <a:rPr lang="it-IT" sz="20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nvironment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particles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61532" y="1830750"/>
            <a:ext cx="5383174" cy="3779761"/>
          </a:xfrm>
          <a:prstGeom prst="roundRect">
            <a:avLst/>
          </a:prstGeom>
          <a:solidFill>
            <a:schemeClr val="accent1">
              <a:alpha val="9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40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7285" y="1881188"/>
            <a:ext cx="5446678" cy="3779761"/>
          </a:xfrm>
          <a:prstGeom prst="rect">
            <a:avLst/>
          </a:prstGeom>
          <a:ln w="101600" cmpd="sng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713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4" name="Oval 3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169404" y="6182846"/>
              <a:ext cx="54694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02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7" name="Title 1"/>
          <p:cNvSpPr txBox="1">
            <a:spLocks/>
          </p:cNvSpPr>
          <p:nvPr/>
        </p:nvSpPr>
        <p:spPr>
          <a:xfrm>
            <a:off x="993488" y="-390978"/>
            <a:ext cx="4604822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Basic Objects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70220" y="532273"/>
            <a:ext cx="67345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In my project I use basic objects, provided by Babylon.js</a:t>
            </a:r>
          </a:p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like spheres, boxes, cylinder, torus, </a:t>
            </a:r>
            <a:r>
              <a:rPr lang="en-US" sz="2000" i="1" dirty="0" err="1" smtClean="0">
                <a:solidFill>
                  <a:schemeClr val="bg2">
                    <a:lumMod val="50000"/>
                  </a:schemeClr>
                </a:solidFill>
              </a:rPr>
              <a:t>etc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… </a:t>
            </a:r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850852" y="508289"/>
            <a:ext cx="7399768" cy="239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3167894"/>
            <a:ext cx="3784498" cy="2999174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456" y="2543143"/>
            <a:ext cx="4191000" cy="323850"/>
          </a:xfrm>
          <a:prstGeom prst="rect">
            <a:avLst/>
          </a:prstGeom>
          <a:ln w="38100">
            <a:solidFill>
              <a:srgbClr val="F8F8F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8627" y="1298816"/>
            <a:ext cx="5400675" cy="342900"/>
          </a:xfrm>
          <a:prstGeom prst="rect">
            <a:avLst/>
          </a:prstGeom>
          <a:ln w="38100">
            <a:solidFill>
              <a:srgbClr val="F8F8F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7717" y="1913631"/>
            <a:ext cx="7219950" cy="361950"/>
          </a:xfrm>
          <a:prstGeom prst="rect">
            <a:avLst/>
          </a:prstGeom>
          <a:ln w="38100">
            <a:solidFill>
              <a:srgbClr val="F8F8F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Freeform 21"/>
          <p:cNvSpPr/>
          <p:nvPr/>
        </p:nvSpPr>
        <p:spPr>
          <a:xfrm>
            <a:off x="896736" y="1031544"/>
            <a:ext cx="1013243" cy="2648181"/>
          </a:xfrm>
          <a:custGeom>
            <a:avLst/>
            <a:gdLst>
              <a:gd name="connsiteX0" fmla="*/ 298868 w 1013243"/>
              <a:gd name="connsiteY0" fmla="*/ 295506 h 2648181"/>
              <a:gd name="connsiteX1" fmla="*/ 3593 w 1013243"/>
              <a:gd name="connsiteY1" fmla="*/ 85956 h 2648181"/>
              <a:gd name="connsiteX2" fmla="*/ 165518 w 1013243"/>
              <a:gd name="connsiteY2" fmla="*/ 1543281 h 2648181"/>
              <a:gd name="connsiteX3" fmla="*/ 603668 w 1013243"/>
              <a:gd name="connsiteY3" fmla="*/ 1371831 h 2648181"/>
              <a:gd name="connsiteX4" fmla="*/ 1013243 w 1013243"/>
              <a:gd name="connsiteY4" fmla="*/ 2648181 h 2648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3243" h="2648181">
                <a:moveTo>
                  <a:pt x="298868" y="295506"/>
                </a:moveTo>
                <a:cubicBezTo>
                  <a:pt x="162343" y="86750"/>
                  <a:pt x="25818" y="-122006"/>
                  <a:pt x="3593" y="85956"/>
                </a:cubicBezTo>
                <a:cubicBezTo>
                  <a:pt x="-18632" y="293918"/>
                  <a:pt x="65505" y="1328969"/>
                  <a:pt x="165518" y="1543281"/>
                </a:cubicBezTo>
                <a:cubicBezTo>
                  <a:pt x="265530" y="1757594"/>
                  <a:pt x="462381" y="1187681"/>
                  <a:pt x="603668" y="1371831"/>
                </a:cubicBezTo>
                <a:cubicBezTo>
                  <a:pt x="744955" y="1555981"/>
                  <a:pt x="879099" y="2102081"/>
                  <a:pt x="1013243" y="2648181"/>
                </a:cubicBezTo>
              </a:path>
            </a:pathLst>
          </a:custGeom>
          <a:noFill/>
          <a:ln w="25400">
            <a:solidFill>
              <a:srgbClr val="ECA23C">
                <a:alpha val="89000"/>
              </a:srgbClr>
            </a:solidFill>
            <a:prstDash val="solid"/>
            <a:headEnd type="oval" w="med" len="med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Freeform 25"/>
          <p:cNvSpPr/>
          <p:nvPr/>
        </p:nvSpPr>
        <p:spPr>
          <a:xfrm>
            <a:off x="2321653" y="1965225"/>
            <a:ext cx="689946" cy="2362200"/>
          </a:xfrm>
          <a:custGeom>
            <a:avLst/>
            <a:gdLst>
              <a:gd name="connsiteX0" fmla="*/ 445576 w 689946"/>
              <a:gd name="connsiteY0" fmla="*/ 0 h 2362200"/>
              <a:gd name="connsiteX1" fmla="*/ 7426 w 689946"/>
              <a:gd name="connsiteY1" fmla="*/ 323850 h 2362200"/>
              <a:gd name="connsiteX2" fmla="*/ 207451 w 689946"/>
              <a:gd name="connsiteY2" fmla="*/ 1019175 h 2362200"/>
              <a:gd name="connsiteX3" fmla="*/ 683701 w 689946"/>
              <a:gd name="connsiteY3" fmla="*/ 742950 h 2362200"/>
              <a:gd name="connsiteX4" fmla="*/ 436051 w 689946"/>
              <a:gd name="connsiteY4" fmla="*/ 2362200 h 236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946" h="2362200">
                <a:moveTo>
                  <a:pt x="445576" y="0"/>
                </a:moveTo>
                <a:cubicBezTo>
                  <a:pt x="246344" y="76994"/>
                  <a:pt x="47113" y="153988"/>
                  <a:pt x="7426" y="323850"/>
                </a:cubicBezTo>
                <a:cubicBezTo>
                  <a:pt x="-32261" y="493712"/>
                  <a:pt x="94739" y="949325"/>
                  <a:pt x="207451" y="1019175"/>
                </a:cubicBezTo>
                <a:cubicBezTo>
                  <a:pt x="320163" y="1089025"/>
                  <a:pt x="645601" y="519113"/>
                  <a:pt x="683701" y="742950"/>
                </a:cubicBezTo>
                <a:cubicBezTo>
                  <a:pt x="721801" y="966787"/>
                  <a:pt x="578926" y="1664493"/>
                  <a:pt x="436051" y="2362200"/>
                </a:cubicBezTo>
              </a:path>
            </a:pathLst>
          </a:custGeom>
          <a:noFill/>
          <a:ln w="25400">
            <a:solidFill>
              <a:srgbClr val="ECA23C">
                <a:alpha val="89000"/>
              </a:srgbClr>
            </a:solidFill>
            <a:headEnd type="oval" w="med" len="med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Freeform 27"/>
          <p:cNvSpPr/>
          <p:nvPr/>
        </p:nvSpPr>
        <p:spPr>
          <a:xfrm>
            <a:off x="3606125" y="2565536"/>
            <a:ext cx="3533775" cy="2286000"/>
          </a:xfrm>
          <a:custGeom>
            <a:avLst/>
            <a:gdLst>
              <a:gd name="connsiteX0" fmla="*/ 3533775 w 3533775"/>
              <a:gd name="connsiteY0" fmla="*/ 0 h 2286000"/>
              <a:gd name="connsiteX1" fmla="*/ 2114550 w 3533775"/>
              <a:gd name="connsiteY1" fmla="*/ 104775 h 2286000"/>
              <a:gd name="connsiteX2" fmla="*/ 2076450 w 3533775"/>
              <a:gd name="connsiteY2" fmla="*/ 581025 h 2286000"/>
              <a:gd name="connsiteX3" fmla="*/ 0 w 3533775"/>
              <a:gd name="connsiteY3" fmla="*/ 2286000 h 2286000"/>
              <a:gd name="connsiteX4" fmla="*/ 0 w 3533775"/>
              <a:gd name="connsiteY4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3775" h="2286000">
                <a:moveTo>
                  <a:pt x="3533775" y="0"/>
                </a:moveTo>
                <a:cubicBezTo>
                  <a:pt x="2945606" y="3969"/>
                  <a:pt x="2357437" y="7938"/>
                  <a:pt x="2114550" y="104775"/>
                </a:cubicBezTo>
                <a:cubicBezTo>
                  <a:pt x="1871663" y="201612"/>
                  <a:pt x="2428875" y="217488"/>
                  <a:pt x="2076450" y="581025"/>
                </a:cubicBezTo>
                <a:cubicBezTo>
                  <a:pt x="1724025" y="944562"/>
                  <a:pt x="0" y="2286000"/>
                  <a:pt x="0" y="2286000"/>
                </a:cubicBezTo>
                <a:lnTo>
                  <a:pt x="0" y="2286000"/>
                </a:lnTo>
              </a:path>
            </a:pathLst>
          </a:custGeom>
          <a:noFill/>
          <a:ln w="25400">
            <a:solidFill>
              <a:srgbClr val="ECA23C">
                <a:alpha val="89000"/>
              </a:srgbClr>
            </a:solidFill>
            <a:headEnd type="oval" w="med" len="med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3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tangle 33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1483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4" name="Oval 3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169404" y="6182846"/>
              <a:ext cx="54694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03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7" name="Title 1"/>
          <p:cNvSpPr txBox="1">
            <a:spLocks/>
          </p:cNvSpPr>
          <p:nvPr/>
        </p:nvSpPr>
        <p:spPr>
          <a:xfrm>
            <a:off x="993488" y="-390978"/>
            <a:ext cx="4604822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Basic Objects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70220" y="532273"/>
            <a:ext cx="67345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In my project I use basic objects, provided by Babylon.js</a:t>
            </a:r>
          </a:p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like spheres, boxes, cylinder, torus, </a:t>
            </a:r>
            <a:r>
              <a:rPr lang="en-US" sz="2000" i="1" dirty="0" err="1" smtClean="0">
                <a:solidFill>
                  <a:schemeClr val="bg2">
                    <a:lumMod val="50000"/>
                  </a:schemeClr>
                </a:solidFill>
              </a:rPr>
              <a:t>etc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… </a:t>
            </a:r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850852" y="508289"/>
            <a:ext cx="7399768" cy="239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3167894"/>
            <a:ext cx="3784498" cy="2999174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456" y="2543143"/>
            <a:ext cx="4191000" cy="323850"/>
          </a:xfrm>
          <a:prstGeom prst="rect">
            <a:avLst/>
          </a:prstGeom>
          <a:ln w="38100">
            <a:solidFill>
              <a:srgbClr val="F8F8F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8627" y="1298816"/>
            <a:ext cx="5400675" cy="342900"/>
          </a:xfrm>
          <a:prstGeom prst="rect">
            <a:avLst/>
          </a:prstGeom>
          <a:ln w="38100">
            <a:solidFill>
              <a:srgbClr val="F8F8F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7717" y="1913631"/>
            <a:ext cx="7219950" cy="361950"/>
          </a:xfrm>
          <a:prstGeom prst="rect">
            <a:avLst/>
          </a:prstGeom>
          <a:ln w="38100">
            <a:solidFill>
              <a:srgbClr val="F8F8F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3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tangle 33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8738" y="3153597"/>
            <a:ext cx="3791058" cy="3027768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Right Arrow 19"/>
          <p:cNvSpPr/>
          <p:nvPr/>
        </p:nvSpPr>
        <p:spPr>
          <a:xfrm>
            <a:off x="5408879" y="3864835"/>
            <a:ext cx="1073986" cy="17024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ight Arrow 20"/>
          <p:cNvSpPr/>
          <p:nvPr/>
        </p:nvSpPr>
        <p:spPr>
          <a:xfrm>
            <a:off x="5182887" y="3864835"/>
            <a:ext cx="1073986" cy="17024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ight Arrow 22"/>
          <p:cNvSpPr/>
          <p:nvPr/>
        </p:nvSpPr>
        <p:spPr>
          <a:xfrm>
            <a:off x="4914930" y="3864835"/>
            <a:ext cx="1073986" cy="17024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554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4" name="Oval 3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169404" y="6182846"/>
              <a:ext cx="54694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04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9427" y="3854637"/>
            <a:ext cx="3706837" cy="2593052"/>
          </a:xfrm>
          <a:prstGeom prst="rect">
            <a:avLst/>
          </a:prstGeom>
          <a:ln w="63500">
            <a:solidFill>
              <a:srgbClr val="33334D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Rounded Rectangle 6"/>
          <p:cNvSpPr/>
          <p:nvPr/>
        </p:nvSpPr>
        <p:spPr>
          <a:xfrm>
            <a:off x="3613003" y="1536482"/>
            <a:ext cx="1297468" cy="630918"/>
          </a:xfrm>
          <a:prstGeom prst="roundRect">
            <a:avLst/>
          </a:prstGeom>
          <a:solidFill>
            <a:srgbClr val="FF0000"/>
          </a:solidFill>
          <a:ln w="50800">
            <a:solidFill>
              <a:srgbClr val="FF0000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TextBox 7"/>
          <p:cNvSpPr txBox="1"/>
          <p:nvPr/>
        </p:nvSpPr>
        <p:spPr>
          <a:xfrm>
            <a:off x="3872162" y="1670822"/>
            <a:ext cx="8502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boxBase</a:t>
            </a:r>
            <a:endParaRPr lang="it-IT" sz="1100" b="1" i="1" dirty="0"/>
          </a:p>
        </p:txBody>
      </p:sp>
      <p:sp>
        <p:nvSpPr>
          <p:cNvPr id="9" name="Rounded Rectangle 8"/>
          <p:cNvSpPr/>
          <p:nvPr/>
        </p:nvSpPr>
        <p:spPr>
          <a:xfrm>
            <a:off x="629254" y="2577513"/>
            <a:ext cx="1297468" cy="630918"/>
          </a:xfrm>
          <a:prstGeom prst="roundRect">
            <a:avLst/>
          </a:prstGeom>
          <a:solidFill>
            <a:srgbClr val="FFFF00"/>
          </a:solidFill>
          <a:ln w="50800">
            <a:solidFill>
              <a:srgbClr val="FFFF00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TextBox 9"/>
          <p:cNvSpPr txBox="1"/>
          <p:nvPr/>
        </p:nvSpPr>
        <p:spPr>
          <a:xfrm>
            <a:off x="692946" y="2748426"/>
            <a:ext cx="11897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scooterFace</a:t>
            </a:r>
            <a:endParaRPr lang="it-IT" sz="1100" b="1" i="1" dirty="0"/>
          </a:p>
        </p:txBody>
      </p:sp>
      <p:sp>
        <p:nvSpPr>
          <p:cNvPr id="11" name="Rounded Rectangle 10"/>
          <p:cNvSpPr/>
          <p:nvPr/>
        </p:nvSpPr>
        <p:spPr>
          <a:xfrm>
            <a:off x="2109598" y="2593877"/>
            <a:ext cx="1297468" cy="630918"/>
          </a:xfrm>
          <a:prstGeom prst="roundRect">
            <a:avLst/>
          </a:prstGeom>
          <a:solidFill>
            <a:srgbClr val="11FF11"/>
          </a:solidFill>
          <a:ln w="50800">
            <a:solidFill>
              <a:srgbClr val="11FF11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ounded Rectangle 11"/>
          <p:cNvSpPr/>
          <p:nvPr/>
        </p:nvSpPr>
        <p:spPr>
          <a:xfrm>
            <a:off x="3589942" y="2591161"/>
            <a:ext cx="1297468" cy="630918"/>
          </a:xfrm>
          <a:prstGeom prst="roundRect">
            <a:avLst/>
          </a:prstGeom>
          <a:solidFill>
            <a:srgbClr val="FFFF00"/>
          </a:solidFill>
          <a:ln w="50800">
            <a:solidFill>
              <a:srgbClr val="FFFF00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ounded Rectangle 12"/>
          <p:cNvSpPr/>
          <p:nvPr/>
        </p:nvSpPr>
        <p:spPr>
          <a:xfrm>
            <a:off x="5062630" y="2591161"/>
            <a:ext cx="1394300" cy="630918"/>
          </a:xfrm>
          <a:prstGeom prst="roundRect">
            <a:avLst/>
          </a:prstGeom>
          <a:solidFill>
            <a:srgbClr val="FFFF00"/>
          </a:solidFill>
          <a:ln w="50800">
            <a:solidFill>
              <a:srgbClr val="FFFF00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ounded Rectangle 13"/>
          <p:cNvSpPr/>
          <p:nvPr/>
        </p:nvSpPr>
        <p:spPr>
          <a:xfrm>
            <a:off x="6632150" y="2591161"/>
            <a:ext cx="1394300" cy="630918"/>
          </a:xfrm>
          <a:prstGeom prst="roundRect">
            <a:avLst/>
          </a:prstGeom>
          <a:solidFill>
            <a:srgbClr val="FFFF00"/>
          </a:solidFill>
          <a:ln w="50800">
            <a:solidFill>
              <a:srgbClr val="FFFF00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TextBox 14"/>
          <p:cNvSpPr txBox="1"/>
          <p:nvPr/>
        </p:nvSpPr>
        <p:spPr>
          <a:xfrm>
            <a:off x="2077320" y="2748426"/>
            <a:ext cx="13668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driverHelmet</a:t>
            </a:r>
            <a:endParaRPr lang="it-IT" sz="1100" b="1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3501154" y="2750512"/>
            <a:ext cx="14157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scooterChassis</a:t>
            </a:r>
            <a:endParaRPr lang="it-IT" sz="1100" b="1" i="1" dirty="0"/>
          </a:p>
        </p:txBody>
      </p:sp>
      <p:sp>
        <p:nvSpPr>
          <p:cNvPr id="17" name="TextBox 16"/>
          <p:cNvSpPr txBox="1"/>
          <p:nvPr/>
        </p:nvSpPr>
        <p:spPr>
          <a:xfrm>
            <a:off x="6484038" y="2734433"/>
            <a:ext cx="16905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scooterFootboard</a:t>
            </a:r>
            <a:endParaRPr lang="it-IT" sz="1100" b="1" i="1" dirty="0"/>
          </a:p>
        </p:txBody>
      </p:sp>
      <p:sp>
        <p:nvSpPr>
          <p:cNvPr id="19" name="Rounded Rectangle 18"/>
          <p:cNvSpPr/>
          <p:nvPr/>
        </p:nvSpPr>
        <p:spPr>
          <a:xfrm>
            <a:off x="2109598" y="3530900"/>
            <a:ext cx="1297468" cy="630918"/>
          </a:xfrm>
          <a:prstGeom prst="roundRect">
            <a:avLst/>
          </a:prstGeom>
          <a:solidFill>
            <a:schemeClr val="accent1"/>
          </a:solidFill>
          <a:ln w="50800">
            <a:solidFill>
              <a:schemeClr val="accent1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/>
          <p:cNvSpPr txBox="1"/>
          <p:nvPr/>
        </p:nvSpPr>
        <p:spPr>
          <a:xfrm>
            <a:off x="2098510" y="3715340"/>
            <a:ext cx="13277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driverBodyUP</a:t>
            </a:r>
            <a:endParaRPr lang="it-IT" sz="1100" b="1" i="1" dirty="0"/>
          </a:p>
        </p:txBody>
      </p:sp>
      <p:sp>
        <p:nvSpPr>
          <p:cNvPr id="24" name="Rounded Rectangle 23"/>
          <p:cNvSpPr/>
          <p:nvPr/>
        </p:nvSpPr>
        <p:spPr>
          <a:xfrm>
            <a:off x="2098510" y="4465383"/>
            <a:ext cx="1370480" cy="630918"/>
          </a:xfrm>
          <a:prstGeom prst="roundRect">
            <a:avLst/>
          </a:prstGeom>
          <a:solidFill>
            <a:srgbClr val="ECA23C"/>
          </a:solidFill>
          <a:ln w="50800">
            <a:solidFill>
              <a:srgbClr val="ECA23C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TextBox 24"/>
          <p:cNvSpPr txBox="1"/>
          <p:nvPr/>
        </p:nvSpPr>
        <p:spPr>
          <a:xfrm>
            <a:off x="1963574" y="4622264"/>
            <a:ext cx="16367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driverBodyDOWN</a:t>
            </a:r>
            <a:endParaRPr lang="it-IT" sz="1100" b="1" i="1" dirty="0"/>
          </a:p>
        </p:txBody>
      </p:sp>
      <p:sp>
        <p:nvSpPr>
          <p:cNvPr id="27" name="Rounded Rectangle 26"/>
          <p:cNvSpPr/>
          <p:nvPr/>
        </p:nvSpPr>
        <p:spPr>
          <a:xfrm>
            <a:off x="3637248" y="4468414"/>
            <a:ext cx="1370480" cy="630918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TextBox 27"/>
          <p:cNvSpPr txBox="1"/>
          <p:nvPr/>
        </p:nvSpPr>
        <p:spPr>
          <a:xfrm>
            <a:off x="3534310" y="4622264"/>
            <a:ext cx="16367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driverUpperArmDX</a:t>
            </a:r>
            <a:endParaRPr lang="it-IT" sz="1100" b="1" i="1" dirty="0"/>
          </a:p>
        </p:txBody>
      </p:sp>
      <p:sp>
        <p:nvSpPr>
          <p:cNvPr id="30" name="TextBox 29"/>
          <p:cNvSpPr txBox="1"/>
          <p:nvPr/>
        </p:nvSpPr>
        <p:spPr>
          <a:xfrm>
            <a:off x="4887410" y="2734433"/>
            <a:ext cx="16905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scooterSteering</a:t>
            </a:r>
            <a:endParaRPr lang="it-IT" sz="1100" b="1" i="1" dirty="0"/>
          </a:p>
        </p:txBody>
      </p:sp>
      <p:sp>
        <p:nvSpPr>
          <p:cNvPr id="31" name="Rounded Rectangle 30"/>
          <p:cNvSpPr/>
          <p:nvPr/>
        </p:nvSpPr>
        <p:spPr>
          <a:xfrm>
            <a:off x="593094" y="4470158"/>
            <a:ext cx="1370480" cy="630918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TextBox 31"/>
          <p:cNvSpPr txBox="1"/>
          <p:nvPr/>
        </p:nvSpPr>
        <p:spPr>
          <a:xfrm>
            <a:off x="459595" y="4622264"/>
            <a:ext cx="16367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driverUpperArmSX</a:t>
            </a:r>
            <a:endParaRPr lang="it-IT" sz="1100" b="1" i="1" dirty="0"/>
          </a:p>
        </p:txBody>
      </p:sp>
      <p:sp>
        <p:nvSpPr>
          <p:cNvPr id="34" name="Rounded Rectangle 33"/>
          <p:cNvSpPr/>
          <p:nvPr/>
        </p:nvSpPr>
        <p:spPr>
          <a:xfrm>
            <a:off x="3637248" y="5408925"/>
            <a:ext cx="1370480" cy="630918"/>
          </a:xfrm>
          <a:prstGeom prst="roundRect">
            <a:avLst/>
          </a:prstGeom>
          <a:solidFill>
            <a:srgbClr val="B700B7"/>
          </a:solidFill>
          <a:ln w="50800">
            <a:solidFill>
              <a:srgbClr val="B700B7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TextBox 34"/>
          <p:cNvSpPr txBox="1"/>
          <p:nvPr/>
        </p:nvSpPr>
        <p:spPr>
          <a:xfrm>
            <a:off x="3534309" y="5593579"/>
            <a:ext cx="16367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driverLowerArmDX</a:t>
            </a:r>
            <a:endParaRPr lang="it-IT" sz="1100" b="1" i="1" dirty="0"/>
          </a:p>
        </p:txBody>
      </p:sp>
      <p:sp>
        <p:nvSpPr>
          <p:cNvPr id="36" name="Rounded Rectangle 35"/>
          <p:cNvSpPr/>
          <p:nvPr/>
        </p:nvSpPr>
        <p:spPr>
          <a:xfrm>
            <a:off x="583842" y="5408925"/>
            <a:ext cx="1370480" cy="630918"/>
          </a:xfrm>
          <a:prstGeom prst="roundRect">
            <a:avLst/>
          </a:prstGeom>
          <a:solidFill>
            <a:srgbClr val="B700B7"/>
          </a:solidFill>
          <a:ln w="50800">
            <a:solidFill>
              <a:srgbClr val="B700B7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TextBox 36"/>
          <p:cNvSpPr txBox="1"/>
          <p:nvPr/>
        </p:nvSpPr>
        <p:spPr>
          <a:xfrm>
            <a:off x="446064" y="5593579"/>
            <a:ext cx="16367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 err="1" smtClean="0"/>
              <a:t>driverLowerArmSX</a:t>
            </a:r>
            <a:endParaRPr lang="it-IT" sz="1100" b="1" i="1" dirty="0"/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1060017" y="-311339"/>
            <a:ext cx="4604822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Hierarchical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70049" y="611912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17381" y="587928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845396" y="2422275"/>
            <a:ext cx="6027420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845396" y="2422275"/>
            <a:ext cx="0" cy="218680"/>
          </a:xfrm>
          <a:prstGeom prst="straightConnector1">
            <a:avLst/>
          </a:prstGeom>
          <a:ln w="19050">
            <a:solidFill>
              <a:schemeClr val="tx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2308752" y="2422275"/>
            <a:ext cx="0" cy="218680"/>
          </a:xfrm>
          <a:prstGeom prst="straightConnector1">
            <a:avLst/>
          </a:prstGeom>
          <a:ln w="19050">
            <a:solidFill>
              <a:schemeClr val="tx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3824816" y="2422275"/>
            <a:ext cx="0" cy="218680"/>
          </a:xfrm>
          <a:prstGeom prst="straightConnector1">
            <a:avLst/>
          </a:prstGeom>
          <a:ln w="19050">
            <a:solidFill>
              <a:schemeClr val="tx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5249756" y="2432259"/>
            <a:ext cx="0" cy="218680"/>
          </a:xfrm>
          <a:prstGeom prst="straightConnector1">
            <a:avLst/>
          </a:prstGeom>
          <a:ln w="22225">
            <a:solidFill>
              <a:schemeClr val="tx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6872816" y="2440057"/>
            <a:ext cx="0" cy="218680"/>
          </a:xfrm>
          <a:prstGeom prst="straightConnector1">
            <a:avLst/>
          </a:prstGeom>
          <a:ln w="19050">
            <a:solidFill>
              <a:schemeClr val="tx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2344545" y="3421560"/>
            <a:ext cx="0" cy="218680"/>
          </a:xfrm>
          <a:prstGeom prst="straightConnector1">
            <a:avLst/>
          </a:prstGeom>
          <a:ln w="19050">
            <a:solidFill>
              <a:schemeClr val="tx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4261737" y="2018711"/>
            <a:ext cx="3852" cy="403564"/>
          </a:xfrm>
          <a:prstGeom prst="line">
            <a:avLst/>
          </a:prstGeom>
          <a:ln w="22225">
            <a:solidFill>
              <a:schemeClr val="tx2"/>
            </a:solidFill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V="1">
            <a:off x="2344545" y="3418844"/>
            <a:ext cx="413787" cy="3659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2760759" y="3115447"/>
            <a:ext cx="307" cy="293752"/>
          </a:xfrm>
          <a:prstGeom prst="line">
            <a:avLst/>
          </a:prstGeom>
          <a:ln w="22225">
            <a:solidFill>
              <a:schemeClr val="tx2"/>
            </a:solidFill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2344545" y="4391156"/>
            <a:ext cx="0" cy="201454"/>
          </a:xfrm>
          <a:prstGeom prst="straightConnector1">
            <a:avLst/>
          </a:prstGeom>
          <a:ln w="19050">
            <a:solidFill>
              <a:schemeClr val="tx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831257" y="4387609"/>
            <a:ext cx="3001179" cy="37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>
            <a:off x="2758332" y="4067817"/>
            <a:ext cx="2427" cy="318075"/>
          </a:xfrm>
          <a:prstGeom prst="line">
            <a:avLst/>
          </a:prstGeom>
          <a:ln w="22225">
            <a:solidFill>
              <a:schemeClr val="tx2"/>
            </a:solidFill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831257" y="4399669"/>
            <a:ext cx="0" cy="218680"/>
          </a:xfrm>
          <a:prstGeom prst="straightConnector1">
            <a:avLst/>
          </a:prstGeom>
          <a:ln w="19050">
            <a:solidFill>
              <a:schemeClr val="tx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3832436" y="4387978"/>
            <a:ext cx="0" cy="222035"/>
          </a:xfrm>
          <a:prstGeom prst="straightConnector1">
            <a:avLst/>
          </a:prstGeom>
          <a:ln w="19050">
            <a:solidFill>
              <a:schemeClr val="tx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845396" y="5332387"/>
            <a:ext cx="0" cy="218680"/>
          </a:xfrm>
          <a:prstGeom prst="straightConnector1">
            <a:avLst/>
          </a:prstGeom>
          <a:ln w="19050">
            <a:solidFill>
              <a:schemeClr val="tx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845396" y="5329671"/>
            <a:ext cx="413787" cy="3659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1261610" y="5026274"/>
            <a:ext cx="307" cy="293752"/>
          </a:xfrm>
          <a:prstGeom prst="line">
            <a:avLst/>
          </a:prstGeom>
          <a:ln w="22225">
            <a:solidFill>
              <a:schemeClr val="tx2"/>
            </a:solidFill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3845523" y="5326172"/>
            <a:ext cx="0" cy="218680"/>
          </a:xfrm>
          <a:prstGeom prst="straightConnector1">
            <a:avLst/>
          </a:prstGeom>
          <a:ln w="19050">
            <a:solidFill>
              <a:schemeClr val="tx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V="1">
            <a:off x="3845523" y="5323456"/>
            <a:ext cx="413787" cy="3659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261737" y="5020059"/>
            <a:ext cx="307" cy="293752"/>
          </a:xfrm>
          <a:prstGeom prst="line">
            <a:avLst/>
          </a:prstGeom>
          <a:ln w="22225">
            <a:solidFill>
              <a:schemeClr val="tx2"/>
            </a:solidFill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8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4728" y="1129422"/>
            <a:ext cx="3298514" cy="2295518"/>
          </a:xfrm>
          <a:prstGeom prst="rect">
            <a:avLst/>
          </a:prstGeom>
          <a:ln w="63500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0" name="TextBox 89"/>
          <p:cNvSpPr txBox="1"/>
          <p:nvPr/>
        </p:nvSpPr>
        <p:spPr>
          <a:xfrm>
            <a:off x="970049" y="611912"/>
            <a:ext cx="82161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Modeling complex connected structures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with hierarchical </a:t>
            </a:r>
            <a:r>
              <a:rPr lang="it-IT" sz="2000" i="1" dirty="0" smtClean="0">
                <a:solidFill>
                  <a:schemeClr val="bg2">
                    <a:lumMod val="50000"/>
                  </a:schemeClr>
                </a:solidFill>
              </a:rPr>
              <a:t>structure,</a:t>
            </a:r>
          </a:p>
          <a:p>
            <a:r>
              <a:rPr lang="it-IT" sz="2000" i="1" dirty="0">
                <a:solidFill>
                  <a:schemeClr val="bg2">
                    <a:lumMod val="50000"/>
                  </a:schemeClr>
                </a:solidFill>
              </a:rPr>
              <a:t>made up of </a:t>
            </a:r>
            <a:r>
              <a:rPr lang="it-IT" sz="2000" i="1" dirty="0" smtClean="0">
                <a:solidFill>
                  <a:schemeClr val="bg2">
                    <a:lumMod val="50000"/>
                  </a:schemeClr>
                </a:solidFill>
              </a:rPr>
              <a:t>multiple simpler </a:t>
            </a:r>
            <a:r>
              <a:rPr lang="it-IT" sz="2000" i="1" dirty="0">
                <a:solidFill>
                  <a:schemeClr val="bg2">
                    <a:lumMod val="50000"/>
                  </a:schemeClr>
                </a:solidFill>
              </a:rPr>
              <a:t>objects</a:t>
            </a:r>
            <a:r>
              <a:rPr lang="it-IT" sz="20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it-IT" sz="2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1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" name="Rectangle 91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94" name="Straight Connector 93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89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4" name="Oval 3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169404" y="6182846"/>
              <a:ext cx="54694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05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8" name="Title 1"/>
          <p:cNvSpPr txBox="1">
            <a:spLocks/>
          </p:cNvSpPr>
          <p:nvPr/>
        </p:nvSpPr>
        <p:spPr>
          <a:xfrm>
            <a:off x="1060017" y="-311339"/>
            <a:ext cx="4604822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Material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70049" y="611912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17381" y="587928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70049" y="611912"/>
            <a:ext cx="82161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i="1" dirty="0" smtClean="0">
                <a:solidFill>
                  <a:schemeClr val="bg2">
                    <a:lumMod val="50000"/>
                  </a:schemeClr>
                </a:solidFill>
              </a:rPr>
              <a:t>For each object it is possible to define a Material, that allow to assign colors, textures and lights </a:t>
            </a:r>
            <a:endParaRPr lang="it-IT" sz="2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137" y="2219622"/>
            <a:ext cx="5286319" cy="3346247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353" y="4438492"/>
            <a:ext cx="5534025" cy="257175"/>
          </a:xfrm>
          <a:prstGeom prst="rect">
            <a:avLst/>
          </a:prstGeom>
          <a:ln w="63500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899" y="1530737"/>
            <a:ext cx="5172075" cy="285750"/>
          </a:xfrm>
          <a:prstGeom prst="rect">
            <a:avLst/>
          </a:prstGeom>
          <a:ln w="63500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0684" y="1254062"/>
            <a:ext cx="5886450" cy="533400"/>
          </a:xfrm>
          <a:prstGeom prst="rect">
            <a:avLst/>
          </a:prstGeom>
          <a:ln w="63500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4252" y="5895691"/>
            <a:ext cx="7058025" cy="228600"/>
          </a:xfrm>
          <a:prstGeom prst="rect">
            <a:avLst/>
          </a:prstGeom>
          <a:ln w="63500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8366" y="1659101"/>
            <a:ext cx="1522603" cy="1522603"/>
          </a:xfrm>
          <a:prstGeom prst="rect">
            <a:avLst/>
          </a:prstGeom>
          <a:ln w="44450"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Oval 19"/>
          <p:cNvSpPr/>
          <p:nvPr/>
        </p:nvSpPr>
        <p:spPr>
          <a:xfrm>
            <a:off x="7420105" y="3199752"/>
            <a:ext cx="1429054" cy="1269456"/>
          </a:xfrm>
          <a:prstGeom prst="ellipse">
            <a:avLst/>
          </a:prstGeom>
          <a:solidFill>
            <a:srgbClr val="DC956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69918" y="5305838"/>
            <a:ext cx="1493667" cy="8240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32"/>
          <p:cNvSpPr/>
          <p:nvPr/>
        </p:nvSpPr>
        <p:spPr>
          <a:xfrm>
            <a:off x="4965895" y="1074556"/>
            <a:ext cx="1041010" cy="1781186"/>
          </a:xfrm>
          <a:custGeom>
            <a:avLst/>
            <a:gdLst>
              <a:gd name="connsiteX0" fmla="*/ 1041010 w 1041010"/>
              <a:gd name="connsiteY0" fmla="*/ 205604 h 1781186"/>
              <a:gd name="connsiteX1" fmla="*/ 815927 w 1041010"/>
              <a:gd name="connsiteY1" fmla="*/ 8656 h 1781186"/>
              <a:gd name="connsiteX2" fmla="*/ 745588 w 1041010"/>
              <a:gd name="connsiteY2" fmla="*/ 458822 h 1781186"/>
              <a:gd name="connsiteX3" fmla="*/ 858130 w 1041010"/>
              <a:gd name="connsiteY3" fmla="*/ 937124 h 1781186"/>
              <a:gd name="connsiteX4" fmla="*/ 0 w 1041010"/>
              <a:gd name="connsiteY4" fmla="*/ 1781186 h 1781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010" h="1781186">
                <a:moveTo>
                  <a:pt x="1041010" y="205604"/>
                </a:moveTo>
                <a:cubicBezTo>
                  <a:pt x="953087" y="86028"/>
                  <a:pt x="865164" y="-33547"/>
                  <a:pt x="815927" y="8656"/>
                </a:cubicBezTo>
                <a:cubicBezTo>
                  <a:pt x="766690" y="50859"/>
                  <a:pt x="738554" y="304077"/>
                  <a:pt x="745588" y="458822"/>
                </a:cubicBezTo>
                <a:cubicBezTo>
                  <a:pt x="752622" y="613567"/>
                  <a:pt x="982395" y="716730"/>
                  <a:pt x="858130" y="937124"/>
                </a:cubicBezTo>
                <a:cubicBezTo>
                  <a:pt x="733865" y="1157518"/>
                  <a:pt x="366932" y="1469352"/>
                  <a:pt x="0" y="1781186"/>
                </a:cubicBezTo>
              </a:path>
            </a:pathLst>
          </a:custGeom>
          <a:noFill/>
          <a:ln w="22225">
            <a:solidFill>
              <a:srgbClr val="334249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Freeform 33"/>
          <p:cNvSpPr/>
          <p:nvPr/>
        </p:nvSpPr>
        <p:spPr>
          <a:xfrm>
            <a:off x="122453" y="1547446"/>
            <a:ext cx="2232930" cy="2293034"/>
          </a:xfrm>
          <a:custGeom>
            <a:avLst/>
            <a:gdLst>
              <a:gd name="connsiteX0" fmla="*/ 215172 w 2232930"/>
              <a:gd name="connsiteY0" fmla="*/ 0 h 2293034"/>
              <a:gd name="connsiteX1" fmla="*/ 4156 w 2232930"/>
              <a:gd name="connsiteY1" fmla="*/ 379828 h 2293034"/>
              <a:gd name="connsiteX2" fmla="*/ 383984 w 2232930"/>
              <a:gd name="connsiteY2" fmla="*/ 1941342 h 2293034"/>
              <a:gd name="connsiteX3" fmla="*/ 1607873 w 2232930"/>
              <a:gd name="connsiteY3" fmla="*/ 1463040 h 2293034"/>
              <a:gd name="connsiteX4" fmla="*/ 2212784 w 2232930"/>
              <a:gd name="connsiteY4" fmla="*/ 1702191 h 2293034"/>
              <a:gd name="connsiteX5" fmla="*/ 2029904 w 2232930"/>
              <a:gd name="connsiteY5" fmla="*/ 2293034 h 229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32930" h="2293034">
                <a:moveTo>
                  <a:pt x="215172" y="0"/>
                </a:moveTo>
                <a:cubicBezTo>
                  <a:pt x="95596" y="28135"/>
                  <a:pt x="-23979" y="56271"/>
                  <a:pt x="4156" y="379828"/>
                </a:cubicBezTo>
                <a:cubicBezTo>
                  <a:pt x="32291" y="703385"/>
                  <a:pt x="116698" y="1760807"/>
                  <a:pt x="383984" y="1941342"/>
                </a:cubicBezTo>
                <a:cubicBezTo>
                  <a:pt x="651270" y="2121877"/>
                  <a:pt x="1303073" y="1502899"/>
                  <a:pt x="1607873" y="1463040"/>
                </a:cubicBezTo>
                <a:cubicBezTo>
                  <a:pt x="1912673" y="1423182"/>
                  <a:pt x="2142446" y="1563859"/>
                  <a:pt x="2212784" y="1702191"/>
                </a:cubicBezTo>
                <a:cubicBezTo>
                  <a:pt x="2283123" y="1840523"/>
                  <a:pt x="2156513" y="2066778"/>
                  <a:pt x="2029904" y="2293034"/>
                </a:cubicBezTo>
              </a:path>
            </a:pathLst>
          </a:custGeom>
          <a:noFill/>
          <a:ln w="22225">
            <a:solidFill>
              <a:srgbClr val="334249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Freeform 35"/>
          <p:cNvSpPr/>
          <p:nvPr/>
        </p:nvSpPr>
        <p:spPr>
          <a:xfrm>
            <a:off x="2686929" y="3806276"/>
            <a:ext cx="4092801" cy="977375"/>
          </a:xfrm>
          <a:custGeom>
            <a:avLst/>
            <a:gdLst>
              <a:gd name="connsiteX0" fmla="*/ 0 w 4092801"/>
              <a:gd name="connsiteY0" fmla="*/ 526573 h 977375"/>
              <a:gd name="connsiteX1" fmla="*/ 1631853 w 4092801"/>
              <a:gd name="connsiteY1" fmla="*/ 160813 h 977375"/>
              <a:gd name="connsiteX2" fmla="*/ 2729133 w 4092801"/>
              <a:gd name="connsiteY2" fmla="*/ 976739 h 977375"/>
              <a:gd name="connsiteX3" fmla="*/ 3981157 w 4092801"/>
              <a:gd name="connsiteY3" fmla="*/ 6069 h 977375"/>
              <a:gd name="connsiteX4" fmla="*/ 3953022 w 4092801"/>
              <a:gd name="connsiteY4" fmla="*/ 639115 h 977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2801" h="977375">
                <a:moveTo>
                  <a:pt x="0" y="526573"/>
                </a:moveTo>
                <a:cubicBezTo>
                  <a:pt x="588499" y="306179"/>
                  <a:pt x="1176998" y="85785"/>
                  <a:pt x="1631853" y="160813"/>
                </a:cubicBezTo>
                <a:cubicBezTo>
                  <a:pt x="2086708" y="235841"/>
                  <a:pt x="2337582" y="1002530"/>
                  <a:pt x="2729133" y="976739"/>
                </a:cubicBezTo>
                <a:cubicBezTo>
                  <a:pt x="3120684" y="950948"/>
                  <a:pt x="3777175" y="62340"/>
                  <a:pt x="3981157" y="6069"/>
                </a:cubicBezTo>
                <a:cubicBezTo>
                  <a:pt x="4185139" y="-50202"/>
                  <a:pt x="4069080" y="294456"/>
                  <a:pt x="3953022" y="639115"/>
                </a:cubicBezTo>
              </a:path>
            </a:pathLst>
          </a:custGeom>
          <a:noFill/>
          <a:ln w="22225">
            <a:solidFill>
              <a:srgbClr val="334249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Freeform 40"/>
          <p:cNvSpPr/>
          <p:nvPr/>
        </p:nvSpPr>
        <p:spPr>
          <a:xfrm>
            <a:off x="378328" y="3913810"/>
            <a:ext cx="1492675" cy="2163433"/>
          </a:xfrm>
          <a:custGeom>
            <a:avLst/>
            <a:gdLst>
              <a:gd name="connsiteX0" fmla="*/ 1492675 w 1492675"/>
              <a:gd name="connsiteY0" fmla="*/ 503445 h 2163433"/>
              <a:gd name="connsiteX1" fmla="*/ 536072 w 1492675"/>
              <a:gd name="connsiteY1" fmla="*/ 67347 h 2163433"/>
              <a:gd name="connsiteX2" fmla="*/ 1500 w 1492675"/>
              <a:gd name="connsiteY2" fmla="*/ 1769538 h 2163433"/>
              <a:gd name="connsiteX3" fmla="*/ 690817 w 1492675"/>
              <a:gd name="connsiteY3" fmla="*/ 2163433 h 2163433"/>
              <a:gd name="connsiteX4" fmla="*/ 1126915 w 1492675"/>
              <a:gd name="connsiteY4" fmla="*/ 1769538 h 2163433"/>
              <a:gd name="connsiteX5" fmla="*/ 1267592 w 1492675"/>
              <a:gd name="connsiteY5" fmla="*/ 1980553 h 2163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2675" h="2163433">
                <a:moveTo>
                  <a:pt x="1492675" y="503445"/>
                </a:moveTo>
                <a:cubicBezTo>
                  <a:pt x="1138638" y="179888"/>
                  <a:pt x="784601" y="-143669"/>
                  <a:pt x="536072" y="67347"/>
                </a:cubicBezTo>
                <a:cubicBezTo>
                  <a:pt x="287543" y="278362"/>
                  <a:pt x="-24291" y="1420190"/>
                  <a:pt x="1500" y="1769538"/>
                </a:cubicBezTo>
                <a:cubicBezTo>
                  <a:pt x="27291" y="2118886"/>
                  <a:pt x="503248" y="2163433"/>
                  <a:pt x="690817" y="2163433"/>
                </a:cubicBezTo>
                <a:cubicBezTo>
                  <a:pt x="878386" y="2163433"/>
                  <a:pt x="1030786" y="1800018"/>
                  <a:pt x="1126915" y="1769538"/>
                </a:cubicBezTo>
                <a:cubicBezTo>
                  <a:pt x="1223044" y="1739058"/>
                  <a:pt x="1245318" y="1859805"/>
                  <a:pt x="1267592" y="1980553"/>
                </a:cubicBezTo>
              </a:path>
            </a:pathLst>
          </a:custGeom>
          <a:noFill/>
          <a:ln w="25400">
            <a:solidFill>
              <a:srgbClr val="334249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42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tnphil.files.wordpress.com/2014/05/sunshinebounce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57" y="1342917"/>
            <a:ext cx="3522297" cy="1875623"/>
          </a:xfrm>
          <a:prstGeom prst="rect">
            <a:avLst/>
          </a:prstGeom>
          <a:noFill/>
          <a:ln w="50800">
            <a:solidFill>
              <a:schemeClr val="bg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4" name="Oval 3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169404" y="6182846"/>
              <a:ext cx="54694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06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7" name="Title 1"/>
          <p:cNvSpPr txBox="1">
            <a:spLocks/>
          </p:cNvSpPr>
          <p:nvPr/>
        </p:nvSpPr>
        <p:spPr>
          <a:xfrm>
            <a:off x="1060017" y="-311339"/>
            <a:ext cx="4604822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Ambient Light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70049" y="611912"/>
            <a:ext cx="8953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H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emispheric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light is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used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to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simulate realistic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ambient environment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light, </a:t>
            </a:r>
          </a:p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defined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by a direction to the </a:t>
            </a:r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sky, that is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often straight upward (0, 1, 0)</a:t>
            </a:r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17381" y="587928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4385927" y="2920649"/>
            <a:ext cx="4604822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Directional Light</a:t>
            </a:r>
            <a:endParaRPr lang="it-IT" sz="2400" dirty="0" smtClean="0">
              <a:solidFill>
                <a:srgbClr val="00B050"/>
              </a:solidFill>
              <a:latin typeface="OCR A Extended" panose="02010509020102010303" pitchFamily="50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21359" y="3843900"/>
            <a:ext cx="64572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The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light is emitted from everywhere... 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2000" i="1" dirty="0" smtClean="0">
                <a:solidFill>
                  <a:schemeClr val="bg2">
                    <a:lumMod val="50000"/>
                  </a:schemeClr>
                </a:solidFill>
              </a:rPr>
              <a:t>toward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a specific direction, and has an infinite range.</a:t>
            </a:r>
            <a:endParaRPr lang="en-US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4203234" y="3819916"/>
            <a:ext cx="547444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501" y="1692330"/>
            <a:ext cx="6819900" cy="447675"/>
          </a:xfrm>
          <a:prstGeom prst="rect">
            <a:avLst/>
          </a:prstGeom>
          <a:ln w="50800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0578" y="4965358"/>
            <a:ext cx="6381750" cy="571500"/>
          </a:xfrm>
          <a:prstGeom prst="rect">
            <a:avLst/>
          </a:prstGeom>
          <a:ln w="50800">
            <a:solidFill>
              <a:srgbClr val="F8F8F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4678" y="2079651"/>
            <a:ext cx="2944726" cy="513615"/>
          </a:xfrm>
          <a:prstGeom prst="rect">
            <a:avLst/>
          </a:prstGeom>
          <a:ln w="63500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Rounded Rectangle 18"/>
          <p:cNvSpPr/>
          <p:nvPr/>
        </p:nvSpPr>
        <p:spPr>
          <a:xfrm>
            <a:off x="6245077" y="1888961"/>
            <a:ext cx="1662199" cy="171173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ctangle 20"/>
          <p:cNvSpPr/>
          <p:nvPr/>
        </p:nvSpPr>
        <p:spPr>
          <a:xfrm>
            <a:off x="6299143" y="2428441"/>
            <a:ext cx="16081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i="1" dirty="0" smtClean="0">
                <a:solidFill>
                  <a:srgbClr val="334249"/>
                </a:solidFill>
              </a:rPr>
              <a:t>Soft Light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320" y="3452936"/>
            <a:ext cx="3146602" cy="2651252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Freeform 21"/>
          <p:cNvSpPr/>
          <p:nvPr/>
        </p:nvSpPr>
        <p:spPr>
          <a:xfrm>
            <a:off x="1986278" y="4646946"/>
            <a:ext cx="2705100" cy="1108588"/>
          </a:xfrm>
          <a:custGeom>
            <a:avLst/>
            <a:gdLst>
              <a:gd name="connsiteX0" fmla="*/ 0 w 2705100"/>
              <a:gd name="connsiteY0" fmla="*/ 421871 h 1108588"/>
              <a:gd name="connsiteX1" fmla="*/ 914400 w 2705100"/>
              <a:gd name="connsiteY1" fmla="*/ 28171 h 1108588"/>
              <a:gd name="connsiteX2" fmla="*/ 1498600 w 2705100"/>
              <a:gd name="connsiteY2" fmla="*/ 1107671 h 1108588"/>
              <a:gd name="connsiteX3" fmla="*/ 2463800 w 2705100"/>
              <a:gd name="connsiteY3" fmla="*/ 218671 h 1108588"/>
              <a:gd name="connsiteX4" fmla="*/ 2705100 w 2705100"/>
              <a:gd name="connsiteY4" fmla="*/ 396471 h 1108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05100" h="1108588">
                <a:moveTo>
                  <a:pt x="0" y="421871"/>
                </a:moveTo>
                <a:cubicBezTo>
                  <a:pt x="332316" y="167871"/>
                  <a:pt x="664633" y="-86129"/>
                  <a:pt x="914400" y="28171"/>
                </a:cubicBezTo>
                <a:cubicBezTo>
                  <a:pt x="1164167" y="142471"/>
                  <a:pt x="1240367" y="1075921"/>
                  <a:pt x="1498600" y="1107671"/>
                </a:cubicBezTo>
                <a:cubicBezTo>
                  <a:pt x="1756833" y="1139421"/>
                  <a:pt x="2262717" y="337204"/>
                  <a:pt x="2463800" y="218671"/>
                </a:cubicBezTo>
                <a:cubicBezTo>
                  <a:pt x="2664883" y="100138"/>
                  <a:pt x="2684991" y="248304"/>
                  <a:pt x="2705100" y="396471"/>
                </a:cubicBezTo>
              </a:path>
            </a:pathLst>
          </a:custGeom>
          <a:noFill/>
          <a:ln w="28575">
            <a:solidFill>
              <a:srgbClr val="ECA23C"/>
            </a:solidFill>
            <a:headEnd type="oval" w="med" len="med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2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/>
          <p:cNvSpPr/>
          <p:nvPr/>
        </p:nvSpPr>
        <p:spPr>
          <a:xfrm>
            <a:off x="8147050" y="2020061"/>
            <a:ext cx="3103403" cy="640589"/>
          </a:xfrm>
          <a:prstGeom prst="roundRect">
            <a:avLst/>
          </a:prstGeom>
          <a:solidFill>
            <a:schemeClr val="accent1">
              <a:alpha val="0"/>
            </a:schemeClr>
          </a:solidFill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65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1114467" y="6104586"/>
            <a:ext cx="656823" cy="618186"/>
            <a:chOff x="11114467" y="6104586"/>
            <a:chExt cx="656823" cy="618186"/>
          </a:xfrm>
        </p:grpSpPr>
        <p:sp>
          <p:nvSpPr>
            <p:cNvPr id="4" name="Oval 3"/>
            <p:cNvSpPr/>
            <p:nvPr/>
          </p:nvSpPr>
          <p:spPr>
            <a:xfrm>
              <a:off x="11114467" y="6104586"/>
              <a:ext cx="656823" cy="61818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1169404" y="6182846"/>
              <a:ext cx="54694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i="1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07</a:t>
              </a:r>
              <a:endPara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1089855" y="-249220"/>
            <a:ext cx="4604822" cy="899267"/>
          </a:xfrm>
          <a:prstGeom prst="rect">
            <a:avLst/>
          </a:prstGeom>
          <a:noFill/>
          <a:effectLst>
            <a:outerShdw blurRad="50800" dist="25400" dir="2700000" algn="tl" rotWithShape="0">
              <a:schemeClr val="accent1">
                <a:alpha val="40000"/>
              </a:scheme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srgbClr val="00B050"/>
                </a:solidFill>
                <a:latin typeface="OCR A Extended" panose="02010509020102010303" pitchFamily="50" charset="0"/>
              </a:rPr>
              <a:t>FreeCamera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66587" y="674031"/>
            <a:ext cx="7080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You can move around the scene with mouse and cursor keys</a:t>
            </a:r>
            <a:endParaRPr lang="it-IT" sz="2000" i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947219" y="650047"/>
            <a:ext cx="7399768" cy="239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913" y="1020898"/>
            <a:ext cx="1486430" cy="1226446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589" y="1111132"/>
            <a:ext cx="1594572" cy="120981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2889" y="1040524"/>
            <a:ext cx="1180639" cy="122644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548" y="1020647"/>
            <a:ext cx="1325301" cy="130029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236611" y="1284072"/>
            <a:ext cx="7766936" cy="1646302"/>
          </a:xfrm>
        </p:spPr>
        <p:txBody>
          <a:bodyPr/>
          <a:lstStyle/>
          <a:p>
            <a:r>
              <a:rPr lang="it-IT" dirty="0" smtClean="0"/>
              <a:t> </a:t>
            </a:r>
            <a:endParaRPr lang="it-IT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0080" y="2584367"/>
            <a:ext cx="6558772" cy="432015"/>
          </a:xfrm>
          <a:prstGeom prst="rect">
            <a:avLst/>
          </a:prstGeom>
          <a:ln w="101600" cmpd="sng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Picture 2" descr="http://147.163.1.169/images/logo_sapienza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6" y="6251935"/>
            <a:ext cx="429606" cy="51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/>
          <p:cNvSpPr/>
          <p:nvPr/>
        </p:nvSpPr>
        <p:spPr>
          <a:xfrm>
            <a:off x="427852" y="6508911"/>
            <a:ext cx="229363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Courier New" panose="02070309020205020404" pitchFamily="49" charset="0"/>
              </a:rPr>
              <a:t>Interactive Graphics 2016</a:t>
            </a:r>
            <a:endParaRPr lang="en-US" sz="1400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63044" y="6195663"/>
            <a:ext cx="249767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rgbClr val="3F9F9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SAPIENZA - DIAG</a:t>
            </a:r>
            <a:endParaRPr lang="en-US" b="0" cap="none" spc="0" dirty="0">
              <a:ln w="0"/>
              <a:solidFill>
                <a:srgbClr val="3F9F9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561532" y="6532099"/>
            <a:ext cx="2019300" cy="7620"/>
          </a:xfrm>
          <a:prstGeom prst="line">
            <a:avLst/>
          </a:prstGeom>
          <a:ln>
            <a:solidFill>
              <a:srgbClr val="3F9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12667" y="3419529"/>
            <a:ext cx="4258623" cy="2109894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66112" y="4418006"/>
            <a:ext cx="4261734" cy="2114093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5245" y="2473562"/>
            <a:ext cx="4261734" cy="2109894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21201" y="5483638"/>
            <a:ext cx="3301260" cy="250276"/>
          </a:xfrm>
          <a:prstGeom prst="rect">
            <a:avLst/>
          </a:prstGeom>
          <a:ln w="63500">
            <a:solidFill>
              <a:srgbClr val="F8F8F8"/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Oval 12"/>
          <p:cNvSpPr/>
          <p:nvPr/>
        </p:nvSpPr>
        <p:spPr>
          <a:xfrm>
            <a:off x="9460549" y="4320823"/>
            <a:ext cx="362857" cy="307305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ounded Rectangle 13"/>
          <p:cNvSpPr/>
          <p:nvPr/>
        </p:nvSpPr>
        <p:spPr>
          <a:xfrm>
            <a:off x="8542020" y="5402580"/>
            <a:ext cx="3467100" cy="411480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499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2152</TotalTime>
  <Words>474</Words>
  <Application>Microsoft Office PowerPoint</Application>
  <PresentationFormat>Widescreen</PresentationFormat>
  <Paragraphs>128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Courier New</vt:lpstr>
      <vt:lpstr>OCR A Extended</vt:lpstr>
      <vt:lpstr>Trebuchet MS</vt:lpstr>
      <vt:lpstr>Wingdings</vt:lpstr>
      <vt:lpstr>Wingdings 3</vt:lpstr>
      <vt:lpstr>Facet</vt:lpstr>
      <vt:lpstr>WAVE RACE PROJECT</vt:lpstr>
      <vt:lpstr>PowerPoint Presentation</vt:lpstr>
      <vt:lpstr>INTRODUCTION TO BabylonJS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GO TO SIMULATION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WAVE RACE PROJECT</dc:title>
  <dc:creator>Slingua</dc:creator>
  <cp:lastModifiedBy>Slingua</cp:lastModifiedBy>
  <cp:revision>67</cp:revision>
  <dcterms:created xsi:type="dcterms:W3CDTF">2016-07-12T20:52:20Z</dcterms:created>
  <dcterms:modified xsi:type="dcterms:W3CDTF">2016-07-20T21:25:41Z</dcterms:modified>
</cp:coreProperties>
</file>

<file path=docProps/thumbnail.jpeg>
</file>